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616" y="5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Z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ZA"/>
          </a:p>
        </p:txBody>
      </p:sp>
      <p:sp>
        <p:nvSpPr>
          <p:cNvPr id="4" name="Date Placeholder 3"/>
          <p:cNvSpPr>
            <a:spLocks noGrp="1"/>
          </p:cNvSpPr>
          <p:nvPr>
            <p:ph type="dt" sz="half" idx="10"/>
          </p:nvPr>
        </p:nvSpPr>
        <p:spPr/>
        <p:txBody>
          <a:bodyPr/>
          <a:lstStyle/>
          <a:p>
            <a:fld id="{49A8009B-5884-4B2F-A5EF-019682C004CA}" type="datetimeFigureOut">
              <a:rPr lang="en-ZA" smtClean="0"/>
              <a:t>2017/01/25</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A7BF1795-7306-4B82-97BA-0A289594FA48}" type="slidenum">
              <a:rPr lang="en-ZA" smtClean="0"/>
              <a:t>‹#›</a:t>
            </a:fld>
            <a:endParaRPr lang="en-ZA"/>
          </a:p>
        </p:txBody>
      </p:sp>
    </p:spTree>
    <p:extLst>
      <p:ext uri="{BB962C8B-B14F-4D97-AF65-F5344CB8AC3E}">
        <p14:creationId xmlns:p14="http://schemas.microsoft.com/office/powerpoint/2010/main" val="66620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49A8009B-5884-4B2F-A5EF-019682C004CA}" type="datetimeFigureOut">
              <a:rPr lang="en-ZA" smtClean="0"/>
              <a:t>2017/01/25</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A7BF1795-7306-4B82-97BA-0A289594FA48}" type="slidenum">
              <a:rPr lang="en-ZA" smtClean="0"/>
              <a:t>‹#›</a:t>
            </a:fld>
            <a:endParaRPr lang="en-ZA"/>
          </a:p>
        </p:txBody>
      </p:sp>
    </p:spTree>
    <p:extLst>
      <p:ext uri="{BB962C8B-B14F-4D97-AF65-F5344CB8AC3E}">
        <p14:creationId xmlns:p14="http://schemas.microsoft.com/office/powerpoint/2010/main" val="183229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Z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49A8009B-5884-4B2F-A5EF-019682C004CA}" type="datetimeFigureOut">
              <a:rPr lang="en-ZA" smtClean="0"/>
              <a:t>2017/01/25</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A7BF1795-7306-4B82-97BA-0A289594FA48}" type="slidenum">
              <a:rPr lang="en-ZA" smtClean="0"/>
              <a:t>‹#›</a:t>
            </a:fld>
            <a:endParaRPr lang="en-ZA"/>
          </a:p>
        </p:txBody>
      </p:sp>
    </p:spTree>
    <p:extLst>
      <p:ext uri="{BB962C8B-B14F-4D97-AF65-F5344CB8AC3E}">
        <p14:creationId xmlns:p14="http://schemas.microsoft.com/office/powerpoint/2010/main" val="93958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49A8009B-5884-4B2F-A5EF-019682C004CA}" type="datetimeFigureOut">
              <a:rPr lang="en-ZA" smtClean="0"/>
              <a:t>2017/01/25</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A7BF1795-7306-4B82-97BA-0A289594FA48}" type="slidenum">
              <a:rPr lang="en-ZA" smtClean="0"/>
              <a:t>‹#›</a:t>
            </a:fld>
            <a:endParaRPr lang="en-ZA"/>
          </a:p>
        </p:txBody>
      </p:sp>
    </p:spTree>
    <p:extLst>
      <p:ext uri="{BB962C8B-B14F-4D97-AF65-F5344CB8AC3E}">
        <p14:creationId xmlns:p14="http://schemas.microsoft.com/office/powerpoint/2010/main" val="691922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Z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9A8009B-5884-4B2F-A5EF-019682C004CA}" type="datetimeFigureOut">
              <a:rPr lang="en-ZA" smtClean="0"/>
              <a:t>2017/01/25</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A7BF1795-7306-4B82-97BA-0A289594FA48}" type="slidenum">
              <a:rPr lang="en-ZA" smtClean="0"/>
              <a:t>‹#›</a:t>
            </a:fld>
            <a:endParaRPr lang="en-ZA"/>
          </a:p>
        </p:txBody>
      </p:sp>
    </p:spTree>
    <p:extLst>
      <p:ext uri="{BB962C8B-B14F-4D97-AF65-F5344CB8AC3E}">
        <p14:creationId xmlns:p14="http://schemas.microsoft.com/office/powerpoint/2010/main" val="388157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p:cNvSpPr>
            <a:spLocks noGrp="1"/>
          </p:cNvSpPr>
          <p:nvPr>
            <p:ph type="dt" sz="half" idx="10"/>
          </p:nvPr>
        </p:nvSpPr>
        <p:spPr/>
        <p:txBody>
          <a:bodyPr/>
          <a:lstStyle/>
          <a:p>
            <a:fld id="{49A8009B-5884-4B2F-A5EF-019682C004CA}" type="datetimeFigureOut">
              <a:rPr lang="en-ZA" smtClean="0"/>
              <a:t>2017/01/25</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A7BF1795-7306-4B82-97BA-0A289594FA48}" type="slidenum">
              <a:rPr lang="en-ZA" smtClean="0"/>
              <a:t>‹#›</a:t>
            </a:fld>
            <a:endParaRPr lang="en-ZA"/>
          </a:p>
        </p:txBody>
      </p:sp>
    </p:spTree>
    <p:extLst>
      <p:ext uri="{BB962C8B-B14F-4D97-AF65-F5344CB8AC3E}">
        <p14:creationId xmlns:p14="http://schemas.microsoft.com/office/powerpoint/2010/main" val="2158115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Z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p:cNvSpPr>
            <a:spLocks noGrp="1"/>
          </p:cNvSpPr>
          <p:nvPr>
            <p:ph type="dt" sz="half" idx="10"/>
          </p:nvPr>
        </p:nvSpPr>
        <p:spPr/>
        <p:txBody>
          <a:bodyPr/>
          <a:lstStyle/>
          <a:p>
            <a:fld id="{49A8009B-5884-4B2F-A5EF-019682C004CA}" type="datetimeFigureOut">
              <a:rPr lang="en-ZA" smtClean="0"/>
              <a:t>2017/01/25</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A7BF1795-7306-4B82-97BA-0A289594FA48}" type="slidenum">
              <a:rPr lang="en-ZA" smtClean="0"/>
              <a:t>‹#›</a:t>
            </a:fld>
            <a:endParaRPr lang="en-ZA"/>
          </a:p>
        </p:txBody>
      </p:sp>
    </p:spTree>
    <p:extLst>
      <p:ext uri="{BB962C8B-B14F-4D97-AF65-F5344CB8AC3E}">
        <p14:creationId xmlns:p14="http://schemas.microsoft.com/office/powerpoint/2010/main" val="1910179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Date Placeholder 2"/>
          <p:cNvSpPr>
            <a:spLocks noGrp="1"/>
          </p:cNvSpPr>
          <p:nvPr>
            <p:ph type="dt" sz="half" idx="10"/>
          </p:nvPr>
        </p:nvSpPr>
        <p:spPr/>
        <p:txBody>
          <a:bodyPr/>
          <a:lstStyle/>
          <a:p>
            <a:fld id="{49A8009B-5884-4B2F-A5EF-019682C004CA}" type="datetimeFigureOut">
              <a:rPr lang="en-ZA" smtClean="0"/>
              <a:t>2017/01/25</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A7BF1795-7306-4B82-97BA-0A289594FA48}" type="slidenum">
              <a:rPr lang="en-ZA" smtClean="0"/>
              <a:t>‹#›</a:t>
            </a:fld>
            <a:endParaRPr lang="en-ZA"/>
          </a:p>
        </p:txBody>
      </p:sp>
    </p:spTree>
    <p:extLst>
      <p:ext uri="{BB962C8B-B14F-4D97-AF65-F5344CB8AC3E}">
        <p14:creationId xmlns:p14="http://schemas.microsoft.com/office/powerpoint/2010/main" val="1415607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A8009B-5884-4B2F-A5EF-019682C004CA}" type="datetimeFigureOut">
              <a:rPr lang="en-ZA" smtClean="0"/>
              <a:t>2017/01/25</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A7BF1795-7306-4B82-97BA-0A289594FA48}" type="slidenum">
              <a:rPr lang="en-ZA" smtClean="0"/>
              <a:t>‹#›</a:t>
            </a:fld>
            <a:endParaRPr lang="en-ZA"/>
          </a:p>
        </p:txBody>
      </p:sp>
    </p:spTree>
    <p:extLst>
      <p:ext uri="{BB962C8B-B14F-4D97-AF65-F5344CB8AC3E}">
        <p14:creationId xmlns:p14="http://schemas.microsoft.com/office/powerpoint/2010/main" val="2825049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9A8009B-5884-4B2F-A5EF-019682C004CA}" type="datetimeFigureOut">
              <a:rPr lang="en-ZA" smtClean="0"/>
              <a:t>2017/01/25</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A7BF1795-7306-4B82-97BA-0A289594FA48}" type="slidenum">
              <a:rPr lang="en-ZA" smtClean="0"/>
              <a:t>‹#›</a:t>
            </a:fld>
            <a:endParaRPr lang="en-ZA"/>
          </a:p>
        </p:txBody>
      </p:sp>
    </p:spTree>
    <p:extLst>
      <p:ext uri="{BB962C8B-B14F-4D97-AF65-F5344CB8AC3E}">
        <p14:creationId xmlns:p14="http://schemas.microsoft.com/office/powerpoint/2010/main" val="3140039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9A8009B-5884-4B2F-A5EF-019682C004CA}" type="datetimeFigureOut">
              <a:rPr lang="en-ZA" smtClean="0"/>
              <a:t>2017/01/25</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A7BF1795-7306-4B82-97BA-0A289594FA48}" type="slidenum">
              <a:rPr lang="en-ZA" smtClean="0"/>
              <a:t>‹#›</a:t>
            </a:fld>
            <a:endParaRPr lang="en-ZA"/>
          </a:p>
        </p:txBody>
      </p:sp>
    </p:spTree>
    <p:extLst>
      <p:ext uri="{BB962C8B-B14F-4D97-AF65-F5344CB8AC3E}">
        <p14:creationId xmlns:p14="http://schemas.microsoft.com/office/powerpoint/2010/main" val="2225776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A8009B-5884-4B2F-A5EF-019682C004CA}" type="datetimeFigureOut">
              <a:rPr lang="en-ZA" smtClean="0"/>
              <a:t>2017/01/25</a:t>
            </a:fld>
            <a:endParaRPr lang="en-Z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BF1795-7306-4B82-97BA-0A289594FA48}" type="slidenum">
              <a:rPr lang="en-ZA" smtClean="0"/>
              <a:t>‹#›</a:t>
            </a:fld>
            <a:endParaRPr lang="en-ZA"/>
          </a:p>
        </p:txBody>
      </p:sp>
    </p:spTree>
    <p:extLst>
      <p:ext uri="{BB962C8B-B14F-4D97-AF65-F5344CB8AC3E}">
        <p14:creationId xmlns:p14="http://schemas.microsoft.com/office/powerpoint/2010/main" val="28279414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66255"/>
            <a:ext cx="9144000" cy="2807854"/>
          </a:xfrm>
        </p:spPr>
        <p:txBody>
          <a:bodyPr>
            <a:normAutofit fontScale="90000"/>
          </a:bodyPr>
          <a:lstStyle/>
          <a:p>
            <a:br>
              <a:rPr lang="en-ZA" sz="2700" b="1" dirty="0">
                <a:latin typeface="Times New Roman" panose="02020603050405020304" pitchFamily="18" charset="0"/>
                <a:cs typeface="Times New Roman" panose="02020603050405020304" pitchFamily="18" charset="0"/>
              </a:rPr>
            </a:br>
            <a:br>
              <a:rPr lang="en-ZA" sz="2700" b="1" dirty="0">
                <a:latin typeface="Times New Roman" panose="02020603050405020304" pitchFamily="18" charset="0"/>
                <a:cs typeface="Times New Roman" panose="02020603050405020304" pitchFamily="18" charset="0"/>
              </a:rPr>
            </a:br>
            <a:br>
              <a:rPr lang="en-ZA" sz="2700" b="1" dirty="0">
                <a:latin typeface="Times New Roman" panose="02020603050405020304" pitchFamily="18" charset="0"/>
                <a:cs typeface="Times New Roman" panose="02020603050405020304" pitchFamily="18" charset="0"/>
              </a:rPr>
            </a:br>
            <a:br>
              <a:rPr lang="en-ZA" sz="2700" b="1" dirty="0">
                <a:latin typeface="Times New Roman" panose="02020603050405020304" pitchFamily="18" charset="0"/>
                <a:cs typeface="Times New Roman" panose="02020603050405020304" pitchFamily="18" charset="0"/>
              </a:rPr>
            </a:br>
            <a:r>
              <a:rPr lang="en-ZA" sz="2700" b="1" dirty="0">
                <a:solidFill>
                  <a:srgbClr val="00B050"/>
                </a:solidFill>
                <a:latin typeface="Times New Roman" panose="02020603050405020304" pitchFamily="18" charset="0"/>
                <a:cs typeface="Times New Roman" panose="02020603050405020304" pitchFamily="18" charset="0"/>
              </a:rPr>
              <a:t>Joseph Rudigi Rukema</a:t>
            </a:r>
            <a:br>
              <a:rPr lang="en-ZA" sz="2700" b="1">
                <a:solidFill>
                  <a:srgbClr val="00B050"/>
                </a:solidFill>
                <a:latin typeface="Times New Roman" panose="02020603050405020304" pitchFamily="18" charset="0"/>
                <a:cs typeface="Times New Roman" panose="02020603050405020304" pitchFamily="18" charset="0"/>
              </a:rPr>
            </a:br>
            <a:br>
              <a:rPr lang="en-ZA" sz="2700" b="1" dirty="0">
                <a:solidFill>
                  <a:srgbClr val="00B050"/>
                </a:solidFill>
                <a:latin typeface="Times New Roman" panose="02020603050405020304" pitchFamily="18" charset="0"/>
                <a:cs typeface="Times New Roman" panose="02020603050405020304" pitchFamily="18" charset="0"/>
              </a:rPr>
            </a:br>
            <a:r>
              <a:rPr lang="en-ZA" sz="2700" b="1" dirty="0">
                <a:solidFill>
                  <a:srgbClr val="00B050"/>
                </a:solidFill>
                <a:latin typeface="Times New Roman" panose="02020603050405020304" pitchFamily="18" charset="0"/>
                <a:cs typeface="Times New Roman" panose="02020603050405020304" pitchFamily="18" charset="0"/>
              </a:rPr>
              <a:t>University of KwaZulu-Natal </a:t>
            </a:r>
            <a:br>
              <a:rPr lang="en-ZA" sz="2700" b="1" dirty="0">
                <a:latin typeface="Times New Roman" panose="02020603050405020304" pitchFamily="18" charset="0"/>
                <a:cs typeface="Times New Roman" panose="02020603050405020304" pitchFamily="18" charset="0"/>
              </a:rPr>
            </a:br>
            <a:br>
              <a:rPr lang="en-ZA" b="1" dirty="0"/>
            </a:br>
            <a:r>
              <a:rPr lang="en-ZA" sz="4000" b="1" dirty="0">
                <a:latin typeface="Times New Roman" panose="02020603050405020304" pitchFamily="18" charset="0"/>
                <a:cs typeface="Times New Roman" panose="02020603050405020304" pitchFamily="18" charset="0"/>
              </a:rPr>
              <a:t>The global threats of xenophobia and Racism</a:t>
            </a:r>
            <a:br>
              <a:rPr lang="en-ZA" sz="4000" b="1" dirty="0">
                <a:latin typeface="Times New Roman" panose="02020603050405020304" pitchFamily="18" charset="0"/>
                <a:cs typeface="Times New Roman" panose="02020603050405020304" pitchFamily="18" charset="0"/>
              </a:rPr>
            </a:br>
            <a:endParaRPr lang="en-ZA" sz="40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24000" y="2161309"/>
            <a:ext cx="9144000" cy="4414982"/>
          </a:xfrm>
        </p:spPr>
        <p:txBody>
          <a:bodyPr>
            <a:normAutofit fontScale="40000" lnSpcReduction="20000"/>
          </a:bodyPr>
          <a:lstStyle/>
          <a:p>
            <a:endParaRPr lang="en-ZA" b="1" dirty="0">
              <a:solidFill>
                <a:srgbClr val="00B050"/>
              </a:solidFill>
            </a:endParaRPr>
          </a:p>
          <a:p>
            <a:endParaRPr lang="en-ZA" b="1" dirty="0">
              <a:solidFill>
                <a:srgbClr val="00B050"/>
              </a:solidFill>
            </a:endParaRPr>
          </a:p>
          <a:p>
            <a:endParaRPr lang="en-ZA" b="1" dirty="0">
              <a:solidFill>
                <a:srgbClr val="00B050"/>
              </a:solidFill>
            </a:endParaRPr>
          </a:p>
          <a:p>
            <a:r>
              <a:rPr lang="en-ZA" sz="6000" b="1" dirty="0">
                <a:solidFill>
                  <a:srgbClr val="00B050"/>
                </a:solidFill>
              </a:rPr>
              <a:t>SOUTH AFRICAN CONTEXT</a:t>
            </a:r>
          </a:p>
          <a:p>
            <a:endParaRPr lang="en-ZA" b="1" dirty="0">
              <a:solidFill>
                <a:srgbClr val="00B050"/>
              </a:solidFill>
            </a:endParaRPr>
          </a:p>
          <a:p>
            <a:pPr algn="just"/>
            <a:r>
              <a:rPr lang="en-ZA" sz="4400" b="1" dirty="0">
                <a:latin typeface="Times New Roman" panose="02020603050405020304" pitchFamily="18" charset="0"/>
                <a:cs typeface="Times New Roman" panose="02020603050405020304" pitchFamily="18" charset="0"/>
              </a:rPr>
              <a:t>The world is witnessing  growing level of intolerance against foreign labour migrants, refugee and asylum seekers. </a:t>
            </a:r>
          </a:p>
          <a:p>
            <a:pPr algn="just"/>
            <a:endParaRPr lang="en-ZA" sz="4400" b="1" dirty="0">
              <a:latin typeface="Times New Roman" panose="02020603050405020304" pitchFamily="18" charset="0"/>
              <a:cs typeface="Times New Roman" panose="02020603050405020304" pitchFamily="18" charset="0"/>
            </a:endParaRPr>
          </a:p>
          <a:p>
            <a:pPr algn="just"/>
            <a:r>
              <a:rPr lang="en-ZA" sz="4400" b="1" dirty="0">
                <a:latin typeface="Times New Roman" panose="02020603050405020304" pitchFamily="18" charset="0"/>
                <a:cs typeface="Times New Roman" panose="02020603050405020304" pitchFamily="18" charset="0"/>
              </a:rPr>
              <a:t>South Africa is not unique</a:t>
            </a:r>
          </a:p>
          <a:p>
            <a:pPr algn="just"/>
            <a:endParaRPr lang="en-ZA" sz="4400" b="1" dirty="0">
              <a:latin typeface="Times New Roman" panose="02020603050405020304" pitchFamily="18" charset="0"/>
              <a:cs typeface="Times New Roman" panose="02020603050405020304" pitchFamily="18" charset="0"/>
            </a:endParaRPr>
          </a:p>
          <a:p>
            <a:pPr algn="just"/>
            <a:r>
              <a:rPr lang="en-ZA" sz="4400" b="1" dirty="0">
                <a:latin typeface="Times New Roman" panose="02020603050405020304" pitchFamily="18" charset="0"/>
                <a:cs typeface="Times New Roman" panose="02020603050405020304" pitchFamily="18" charset="0"/>
              </a:rPr>
              <a:t>I will discuss labour migrant and refugees experience on xenophobia and Racism in South Africa and how both xenophobia and racism are embedded in daily economic and social situation of labour migrant and refugees in South Africa</a:t>
            </a:r>
          </a:p>
          <a:p>
            <a:pPr algn="just"/>
            <a:endParaRPr lang="en-ZA" sz="2800" b="1" dirty="0">
              <a:latin typeface="Times New Roman" panose="02020603050405020304" pitchFamily="18" charset="0"/>
              <a:cs typeface="Times New Roman" panose="02020603050405020304" pitchFamily="18" charset="0"/>
            </a:endParaRPr>
          </a:p>
          <a:p>
            <a:pPr algn="just"/>
            <a:endParaRPr lang="en-ZA" b="1" dirty="0">
              <a:latin typeface="Times New Roman" panose="02020603050405020304" pitchFamily="18" charset="0"/>
              <a:cs typeface="Times New Roman" panose="02020603050405020304" pitchFamily="18" charset="0"/>
            </a:endParaRPr>
          </a:p>
          <a:p>
            <a:pPr algn="just"/>
            <a:r>
              <a:rPr lang="en-ZA" b="1" dirty="0">
                <a:latin typeface="Times New Roman" panose="02020603050405020304" pitchFamily="18" charset="0"/>
                <a:cs typeface="Times New Roman" panose="02020603050405020304" pitchFamily="18" charset="0"/>
              </a:rPr>
              <a:t>  </a:t>
            </a:r>
          </a:p>
          <a:p>
            <a:endParaRPr lang="en-ZA" dirty="0">
              <a:solidFill>
                <a:srgbClr val="00B050"/>
              </a:solidFill>
            </a:endParaRPr>
          </a:p>
          <a:p>
            <a:endParaRPr lang="en-ZA" dirty="0"/>
          </a:p>
        </p:txBody>
      </p:sp>
    </p:spTree>
    <p:extLst>
      <p:ext uri="{BB962C8B-B14F-4D97-AF65-F5344CB8AC3E}">
        <p14:creationId xmlns:p14="http://schemas.microsoft.com/office/powerpoint/2010/main" val="8454100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85055"/>
            <a:ext cx="9144000" cy="1232910"/>
          </a:xfrm>
        </p:spPr>
        <p:txBody>
          <a:bodyPr>
            <a:normAutofit/>
          </a:bodyPr>
          <a:lstStyle/>
          <a:p>
            <a:r>
              <a:rPr lang="en-ZA" sz="2400" b="1" dirty="0">
                <a:solidFill>
                  <a:srgbClr val="00B050"/>
                </a:solidFill>
                <a:latin typeface="Times New Roman" panose="02020603050405020304" pitchFamily="18" charset="0"/>
                <a:cs typeface="Times New Roman" panose="02020603050405020304" pitchFamily="18" charset="0"/>
              </a:rPr>
              <a:t>SELF EXCLUSION</a:t>
            </a:r>
            <a:endParaRPr lang="en-ZA" dirty="0"/>
          </a:p>
        </p:txBody>
      </p:sp>
      <p:sp>
        <p:nvSpPr>
          <p:cNvPr id="3" name="Subtitle 2"/>
          <p:cNvSpPr>
            <a:spLocks noGrp="1"/>
          </p:cNvSpPr>
          <p:nvPr>
            <p:ph type="subTitle" idx="1"/>
          </p:nvPr>
        </p:nvSpPr>
        <p:spPr>
          <a:xfrm>
            <a:off x="1366982" y="2161164"/>
            <a:ext cx="9144000" cy="4452071"/>
          </a:xfrm>
        </p:spPr>
        <p:txBody>
          <a:bodyPr/>
          <a:lstStyle/>
          <a:p>
            <a:pPr algn="just"/>
            <a:r>
              <a:rPr lang="en-ZA" b="1" dirty="0">
                <a:latin typeface="Times New Roman" panose="02020603050405020304" pitchFamily="18" charset="0"/>
                <a:cs typeface="Times New Roman" panose="02020603050405020304" pitchFamily="18" charset="0"/>
              </a:rPr>
              <a:t>There is an apparent mistrust between migrant and local which has led to self exclusion on the part of migrants</a:t>
            </a:r>
          </a:p>
          <a:p>
            <a:pPr algn="just"/>
            <a:endParaRPr lang="en-ZA" b="1" dirty="0">
              <a:latin typeface="Times New Roman" panose="02020603050405020304" pitchFamily="18" charset="0"/>
              <a:cs typeface="Times New Roman" panose="02020603050405020304" pitchFamily="18" charset="0"/>
            </a:endParaRPr>
          </a:p>
          <a:p>
            <a:pPr algn="just"/>
            <a:r>
              <a:rPr lang="en-ZA" b="1" dirty="0">
                <a:latin typeface="Times New Roman" panose="02020603050405020304" pitchFamily="18" charset="0"/>
                <a:cs typeface="Times New Roman" panose="02020603050405020304" pitchFamily="18" charset="0"/>
              </a:rPr>
              <a:t>Q/ What have they done to you that you do not trust them</a:t>
            </a:r>
          </a:p>
          <a:p>
            <a:pPr algn="just"/>
            <a:endParaRPr lang="en-ZA" b="1" dirty="0">
              <a:latin typeface="Times New Roman" panose="02020603050405020304" pitchFamily="18" charset="0"/>
              <a:cs typeface="Times New Roman" panose="02020603050405020304" pitchFamily="18" charset="0"/>
            </a:endParaRPr>
          </a:p>
          <a:p>
            <a:pPr algn="just"/>
            <a:r>
              <a:rPr lang="en-ZA" b="1" dirty="0">
                <a:latin typeface="Times New Roman" panose="02020603050405020304" pitchFamily="18" charset="0"/>
                <a:cs typeface="Times New Roman" panose="02020603050405020304" pitchFamily="18" charset="0"/>
              </a:rPr>
              <a:t>R/ “My friend told me that they are not good people. They have not done anything to me, but these people are not good. They hate us”. </a:t>
            </a:r>
          </a:p>
        </p:txBody>
      </p:sp>
    </p:spTree>
    <p:extLst>
      <p:ext uri="{BB962C8B-B14F-4D97-AF65-F5344CB8AC3E}">
        <p14:creationId xmlns:p14="http://schemas.microsoft.com/office/powerpoint/2010/main" val="42258789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1636" y="226435"/>
            <a:ext cx="9144000" cy="687965"/>
          </a:xfrm>
        </p:spPr>
        <p:txBody>
          <a:bodyPr>
            <a:normAutofit/>
          </a:bodyPr>
          <a:lstStyle/>
          <a:p>
            <a:r>
              <a:rPr lang="en-ZA" sz="2800" b="1" dirty="0">
                <a:latin typeface="Times New Roman" panose="02020603050405020304" pitchFamily="18" charset="0"/>
                <a:cs typeface="Times New Roman" panose="02020603050405020304" pitchFamily="18" charset="0"/>
              </a:rPr>
              <a:t>Need for empowerment </a:t>
            </a:r>
          </a:p>
        </p:txBody>
      </p:sp>
      <p:sp>
        <p:nvSpPr>
          <p:cNvPr id="3" name="Subtitle 2"/>
          <p:cNvSpPr>
            <a:spLocks noGrp="1"/>
          </p:cNvSpPr>
          <p:nvPr>
            <p:ph type="subTitle" idx="1"/>
          </p:nvPr>
        </p:nvSpPr>
        <p:spPr>
          <a:xfrm>
            <a:off x="1597891" y="1209820"/>
            <a:ext cx="9144000" cy="5486544"/>
          </a:xfrm>
        </p:spPr>
        <p:txBody>
          <a:bodyPr/>
          <a:lstStyle/>
          <a:p>
            <a:endParaRPr lang="en-ZA" dirty="0"/>
          </a:p>
          <a:p>
            <a:r>
              <a:rPr lang="en-ZA" b="1" dirty="0">
                <a:solidFill>
                  <a:srgbClr val="00B050"/>
                </a:solidFill>
                <a:latin typeface="Times New Roman" panose="02020603050405020304" pitchFamily="18" charset="0"/>
                <a:cs typeface="Times New Roman" panose="02020603050405020304" pitchFamily="18" charset="0"/>
              </a:rPr>
              <a:t>MIGRANTS</a:t>
            </a:r>
          </a:p>
          <a:p>
            <a:pPr algn="just"/>
            <a:r>
              <a:rPr lang="en-ZA" b="1" dirty="0"/>
              <a:t>Encourage migrant not to view themselves as victims, but empower them with knowledge and skills (their rights) necessary skills for survival  (i.e. self English)</a:t>
            </a:r>
          </a:p>
          <a:p>
            <a:pPr algn="just"/>
            <a:r>
              <a:rPr lang="en-ZA" b="1" dirty="0"/>
              <a:t>Build strong grass roots network and structure among migrants</a:t>
            </a:r>
          </a:p>
          <a:p>
            <a:pPr algn="just"/>
            <a:endParaRPr lang="en-ZA" b="1" dirty="0"/>
          </a:p>
          <a:p>
            <a:pPr algn="just"/>
            <a:r>
              <a:rPr lang="en-ZA" b="1" dirty="0"/>
              <a:t>Building network with existing institutions (Union, Human rights,  advocacy group </a:t>
            </a:r>
            <a:r>
              <a:rPr lang="en-ZA" b="1" dirty="0" err="1"/>
              <a:t>etc</a:t>
            </a:r>
            <a:r>
              <a:rPr lang="en-ZA" b="1" dirty="0"/>
              <a:t>)</a:t>
            </a:r>
          </a:p>
          <a:p>
            <a:pPr algn="just"/>
            <a:endParaRPr lang="en-ZA" b="1" dirty="0"/>
          </a:p>
          <a:p>
            <a:pPr algn="just"/>
            <a:r>
              <a:rPr lang="en-ZA" b="1" dirty="0"/>
              <a:t>                                           </a:t>
            </a:r>
            <a:r>
              <a:rPr lang="en-ZA" b="1" dirty="0">
                <a:solidFill>
                  <a:srgbClr val="00B050"/>
                </a:solidFill>
              </a:rPr>
              <a:t>INDIVIDUAL </a:t>
            </a:r>
          </a:p>
          <a:p>
            <a:pPr algn="just"/>
            <a:r>
              <a:rPr lang="en-ZA" b="1" dirty="0"/>
              <a:t>Every person to contribute better the condition of migrant</a:t>
            </a:r>
          </a:p>
        </p:txBody>
      </p:sp>
    </p:spTree>
    <p:extLst>
      <p:ext uri="{BB962C8B-B14F-4D97-AF65-F5344CB8AC3E}">
        <p14:creationId xmlns:p14="http://schemas.microsoft.com/office/powerpoint/2010/main" val="14747387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34109"/>
            <a:ext cx="9144000" cy="655782"/>
          </a:xfrm>
        </p:spPr>
        <p:txBody>
          <a:bodyPr>
            <a:normAutofit/>
          </a:bodyPr>
          <a:lstStyle/>
          <a:p>
            <a:r>
              <a:rPr lang="en-ZA" sz="2800" b="1" dirty="0">
                <a:latin typeface="Times New Roman" panose="02020603050405020304" pitchFamily="18" charset="0"/>
                <a:cs typeface="Times New Roman" panose="02020603050405020304" pitchFamily="18" charset="0"/>
              </a:rPr>
              <a:t>Labour organisations</a:t>
            </a:r>
          </a:p>
        </p:txBody>
      </p:sp>
      <p:sp>
        <p:nvSpPr>
          <p:cNvPr id="3" name="Subtitle 2"/>
          <p:cNvSpPr>
            <a:spLocks noGrp="1"/>
          </p:cNvSpPr>
          <p:nvPr>
            <p:ph type="subTitle" idx="1"/>
          </p:nvPr>
        </p:nvSpPr>
        <p:spPr>
          <a:xfrm>
            <a:off x="1524000" y="1329892"/>
            <a:ext cx="9144000" cy="4756871"/>
          </a:xfrm>
        </p:spPr>
        <p:txBody>
          <a:bodyPr/>
          <a:lstStyle/>
          <a:p>
            <a:r>
              <a:rPr lang="en-ZA" b="1" dirty="0"/>
              <a:t>Advocacy in creating conducive economic and political condition in home country</a:t>
            </a:r>
          </a:p>
          <a:p>
            <a:r>
              <a:rPr lang="en-ZA" b="1" dirty="0"/>
              <a:t>Establish solid partnership between migrants and labour organisation</a:t>
            </a:r>
          </a:p>
          <a:p>
            <a:endParaRPr lang="en-ZA" b="1" dirty="0"/>
          </a:p>
          <a:p>
            <a:r>
              <a:rPr lang="en-ZA" b="1" dirty="0"/>
              <a:t>Educate migrant on their rights and obligations</a:t>
            </a:r>
          </a:p>
          <a:p>
            <a:r>
              <a:rPr lang="en-ZA" b="1" dirty="0"/>
              <a:t>Establish partnership with public institutions</a:t>
            </a:r>
          </a:p>
          <a:p>
            <a:endParaRPr lang="en-ZA" b="1" dirty="0"/>
          </a:p>
        </p:txBody>
      </p:sp>
    </p:spTree>
    <p:extLst>
      <p:ext uri="{BB962C8B-B14F-4D97-AF65-F5344CB8AC3E}">
        <p14:creationId xmlns:p14="http://schemas.microsoft.com/office/powerpoint/2010/main" val="16703481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00327"/>
            <a:ext cx="9144000" cy="1140546"/>
          </a:xfrm>
        </p:spPr>
        <p:txBody>
          <a:bodyPr>
            <a:normAutofit/>
          </a:bodyPr>
          <a:lstStyle/>
          <a:p>
            <a:r>
              <a:rPr lang="en-ZA" sz="2800" b="1" dirty="0">
                <a:latin typeface="Times New Roman" panose="02020603050405020304" pitchFamily="18" charset="0"/>
                <a:cs typeface="Times New Roman" panose="02020603050405020304" pitchFamily="18" charset="0"/>
              </a:rPr>
              <a:t>Personal contribution</a:t>
            </a:r>
          </a:p>
        </p:txBody>
      </p:sp>
      <p:sp>
        <p:nvSpPr>
          <p:cNvPr id="3" name="Subtitle 2"/>
          <p:cNvSpPr>
            <a:spLocks noGrp="1"/>
          </p:cNvSpPr>
          <p:nvPr>
            <p:ph type="subTitle" idx="1"/>
          </p:nvPr>
        </p:nvSpPr>
        <p:spPr>
          <a:xfrm>
            <a:off x="1524000" y="1810183"/>
            <a:ext cx="9144000" cy="4248872"/>
          </a:xfrm>
        </p:spPr>
        <p:txBody>
          <a:bodyPr/>
          <a:lstStyle/>
          <a:p>
            <a:r>
              <a:rPr lang="en-ZA" b="1" dirty="0"/>
              <a:t>Established Language school where migrants and refugees are taught basic English for survival (SA)</a:t>
            </a:r>
          </a:p>
          <a:p>
            <a:endParaRPr lang="en-ZA" b="1" dirty="0"/>
          </a:p>
          <a:p>
            <a:r>
              <a:rPr lang="en-ZA" b="1" dirty="0"/>
              <a:t>Established a University (DRC)</a:t>
            </a:r>
          </a:p>
          <a:p>
            <a:endParaRPr lang="en-ZA" dirty="0"/>
          </a:p>
          <a:p>
            <a:endParaRPr lang="en-ZA" dirty="0"/>
          </a:p>
        </p:txBody>
      </p:sp>
    </p:spTree>
    <p:extLst>
      <p:ext uri="{BB962C8B-B14F-4D97-AF65-F5344CB8AC3E}">
        <p14:creationId xmlns:p14="http://schemas.microsoft.com/office/powerpoint/2010/main" val="9364864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60218"/>
            <a:ext cx="9144000" cy="1126837"/>
          </a:xfrm>
        </p:spPr>
        <p:txBody>
          <a:bodyPr>
            <a:normAutofit/>
          </a:bodyPr>
          <a:lstStyle/>
          <a:p>
            <a:r>
              <a:rPr lang="en-ZA" sz="2400" b="1" dirty="0">
                <a:latin typeface="Times New Roman" panose="02020603050405020304" pitchFamily="18" charset="0"/>
                <a:cs typeface="Times New Roman" panose="02020603050405020304" pitchFamily="18" charset="0"/>
              </a:rPr>
              <a:t>Regional conference on Peace Building in the Great Lakes Region September 2015</a:t>
            </a:r>
          </a:p>
        </p:txBody>
      </p:sp>
      <p:sp>
        <p:nvSpPr>
          <p:cNvPr id="3" name="Subtitle 2"/>
          <p:cNvSpPr>
            <a:spLocks noGrp="1"/>
          </p:cNvSpPr>
          <p:nvPr>
            <p:ph type="subTitle" idx="1"/>
          </p:nvPr>
        </p:nvSpPr>
        <p:spPr>
          <a:xfrm>
            <a:off x="1524000" y="1773381"/>
            <a:ext cx="9144000" cy="5163127"/>
          </a:xfrm>
        </p:spPr>
        <p:txBody>
          <a:bodyPr/>
          <a:lstStyle/>
          <a:p>
            <a:endParaRPr lang="en-ZA" dirty="0"/>
          </a:p>
        </p:txBody>
      </p:sp>
      <p:pic>
        <p:nvPicPr>
          <p:cNvPr id="4" name="Picture 3" descr="C:\Users\josephr1\Documents\IMG-20160919-WA0009.jpg"/>
          <p:cNvPicPr/>
          <p:nvPr/>
        </p:nvPicPr>
        <p:blipFill>
          <a:blip r:embed="rId2">
            <a:extLst>
              <a:ext uri="{28A0092B-C50C-407E-A947-70E740481C1C}">
                <a14:useLocalDpi xmlns:a14="http://schemas.microsoft.com/office/drawing/2010/main" val="0"/>
              </a:ext>
            </a:extLst>
          </a:blip>
          <a:srcRect/>
          <a:stretch>
            <a:fillRect/>
          </a:stretch>
        </p:blipFill>
        <p:spPr bwMode="auto">
          <a:xfrm>
            <a:off x="1524001" y="1757362"/>
            <a:ext cx="9070108" cy="4920529"/>
          </a:xfrm>
          <a:prstGeom prst="rect">
            <a:avLst/>
          </a:prstGeom>
          <a:noFill/>
          <a:ln>
            <a:noFill/>
          </a:ln>
        </p:spPr>
      </p:pic>
    </p:spTree>
    <p:extLst>
      <p:ext uri="{BB962C8B-B14F-4D97-AF65-F5344CB8AC3E}">
        <p14:creationId xmlns:p14="http://schemas.microsoft.com/office/powerpoint/2010/main" val="2850390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a:latin typeface="Times New Roman" panose="02020603050405020304" pitchFamily="18" charset="0"/>
                <a:cs typeface="Times New Roman" panose="02020603050405020304" pitchFamily="18" charset="0"/>
              </a:rPr>
              <a:t>xenophobia and Racism</a:t>
            </a:r>
            <a:endParaRPr lang="en-ZA" dirty="0"/>
          </a:p>
        </p:txBody>
      </p:sp>
      <p:sp>
        <p:nvSpPr>
          <p:cNvPr id="3" name="Content Placeholder 2"/>
          <p:cNvSpPr>
            <a:spLocks noGrp="1"/>
          </p:cNvSpPr>
          <p:nvPr>
            <p:ph idx="1"/>
          </p:nvPr>
        </p:nvSpPr>
        <p:spPr>
          <a:xfrm>
            <a:off x="838200" y="1825624"/>
            <a:ext cx="10515600" cy="4935393"/>
          </a:xfrm>
        </p:spPr>
        <p:txBody>
          <a:bodyPr>
            <a:normAutofit fontScale="92500" lnSpcReduction="10000"/>
          </a:bodyPr>
          <a:lstStyle/>
          <a:p>
            <a:r>
              <a:rPr lang="en-ZA" b="1" dirty="0"/>
              <a:t>Personal experience as migrant, related to studies conducted and daily interaction with refugees and labour migrants mostly from other part of Africa</a:t>
            </a:r>
          </a:p>
          <a:p>
            <a:endParaRPr lang="en-ZA" b="1" dirty="0"/>
          </a:p>
          <a:p>
            <a:r>
              <a:rPr lang="en-ZA" b="1" dirty="0"/>
              <a:t>JOURNEY TO SOUTH AFRICA</a:t>
            </a:r>
          </a:p>
          <a:p>
            <a:pPr algn="just"/>
            <a:r>
              <a:rPr lang="en-ZA" b="1" dirty="0"/>
              <a:t>1. Labour migrant and A</a:t>
            </a:r>
            <a:r>
              <a:rPr lang="en-US" b="1" dirty="0"/>
              <a:t>asylum seekers followed diverse directions and used different means, including those who landed in Durban. Some followed rather long, risky and dangerous routes. While some of them came through Namibia ending up settling in Cape Town, others came via Mozambique and Swaziland and settled in Durban, and yet still others went through Zimbabwe and Botswana landing in Johannesburg. Others came by ship via Tanzania, with the aim going abroad, especially to Australia and in the United States.  Many of those who used the ship as a mode of travel found themselves stuck either in Durban or Cape Town.</a:t>
            </a:r>
            <a:endParaRPr lang="en-ZA" b="1" dirty="0"/>
          </a:p>
          <a:p>
            <a:endParaRPr lang="en-ZA" b="1" dirty="0"/>
          </a:p>
          <a:p>
            <a:endParaRPr lang="en-ZA" dirty="0"/>
          </a:p>
        </p:txBody>
      </p:sp>
    </p:spTree>
    <p:extLst>
      <p:ext uri="{BB962C8B-B14F-4D97-AF65-F5344CB8AC3E}">
        <p14:creationId xmlns:p14="http://schemas.microsoft.com/office/powerpoint/2010/main" val="1289929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14036"/>
            <a:ext cx="9144000" cy="628073"/>
          </a:xfrm>
        </p:spPr>
        <p:txBody>
          <a:bodyPr>
            <a:normAutofit/>
          </a:bodyPr>
          <a:lstStyle/>
          <a:p>
            <a:r>
              <a:rPr lang="en-ZA" sz="2400" b="1" dirty="0">
                <a:solidFill>
                  <a:srgbClr val="7030A0"/>
                </a:solidFill>
                <a:latin typeface="Times New Roman" panose="02020603050405020304" pitchFamily="18" charset="0"/>
                <a:cs typeface="Times New Roman" panose="02020603050405020304" pitchFamily="18" charset="0"/>
              </a:rPr>
              <a:t>Factors attracting labour migrant and asylum seekers to SA </a:t>
            </a:r>
          </a:p>
        </p:txBody>
      </p:sp>
      <p:sp>
        <p:nvSpPr>
          <p:cNvPr id="3" name="Subtitle 2"/>
          <p:cNvSpPr>
            <a:spLocks noGrp="1"/>
          </p:cNvSpPr>
          <p:nvPr>
            <p:ph type="subTitle" idx="1"/>
          </p:nvPr>
        </p:nvSpPr>
        <p:spPr>
          <a:xfrm>
            <a:off x="1450109" y="1283710"/>
            <a:ext cx="9144000" cy="5006254"/>
          </a:xfrm>
        </p:spPr>
        <p:txBody>
          <a:bodyPr/>
          <a:lstStyle/>
          <a:p>
            <a:pPr algn="just"/>
            <a:r>
              <a:rPr lang="en-US" b="1" dirty="0"/>
              <a:t>Both political and economic push factors as well as misleading information communicated through the mass media, often projecting only the attractive side of the marketed country.</a:t>
            </a:r>
          </a:p>
          <a:p>
            <a:pPr algn="just"/>
            <a:endParaRPr lang="en-US" b="1" dirty="0"/>
          </a:p>
          <a:p>
            <a:pPr algn="just"/>
            <a:r>
              <a:rPr lang="en-US" b="1" dirty="0">
                <a:solidFill>
                  <a:srgbClr val="00B050"/>
                </a:solidFill>
                <a:latin typeface="Times New Roman" panose="02020603050405020304" pitchFamily="18" charset="0"/>
                <a:cs typeface="Times New Roman" panose="02020603050405020304" pitchFamily="18" charset="0"/>
              </a:rPr>
              <a:t>“When I was still home, a friend of mine misled me. He told me that in South Africa, refugees are well looked after by the South African government and UNCHR. I had many expectations, especially to further my studies. When I arrived here things turned to be different. No assistance at all, police harassment is very bad around here, Home Affairs officials treat us like dogs. The only thing you get here is a paper. No shelter, no food, nothing at all. I’m very disappointed. If I should have known, I should have remained home. Now you see, I’m always fighting with people to cut their hair” </a:t>
            </a:r>
          </a:p>
          <a:p>
            <a:pPr algn="just"/>
            <a:endParaRPr lang="en-ZA" b="1" dirty="0">
              <a:latin typeface="Times New Roman" panose="02020603050405020304" pitchFamily="18" charset="0"/>
              <a:cs typeface="Times New Roman" panose="02020603050405020304" pitchFamily="18" charset="0"/>
            </a:endParaRPr>
          </a:p>
          <a:p>
            <a:endParaRPr lang="en-ZA" dirty="0"/>
          </a:p>
        </p:txBody>
      </p:sp>
    </p:spTree>
    <p:extLst>
      <p:ext uri="{BB962C8B-B14F-4D97-AF65-F5344CB8AC3E}">
        <p14:creationId xmlns:p14="http://schemas.microsoft.com/office/powerpoint/2010/main" val="902791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35709"/>
            <a:ext cx="9144000" cy="572655"/>
          </a:xfrm>
        </p:spPr>
        <p:txBody>
          <a:bodyPr>
            <a:normAutofit/>
          </a:bodyPr>
          <a:lstStyle/>
          <a:p>
            <a:r>
              <a:rPr lang="en-ZA" sz="2400" b="1" dirty="0">
                <a:solidFill>
                  <a:srgbClr val="7030A0"/>
                </a:solidFill>
                <a:latin typeface="Times New Roman" panose="02020603050405020304" pitchFamily="18" charset="0"/>
                <a:cs typeface="Times New Roman" panose="02020603050405020304" pitchFamily="18" charset="0"/>
              </a:rPr>
              <a:t>Exploitation in the journey </a:t>
            </a:r>
          </a:p>
        </p:txBody>
      </p:sp>
      <p:sp>
        <p:nvSpPr>
          <p:cNvPr id="3" name="Subtitle 2"/>
          <p:cNvSpPr>
            <a:spLocks noGrp="1"/>
          </p:cNvSpPr>
          <p:nvPr>
            <p:ph type="subTitle" idx="1"/>
          </p:nvPr>
        </p:nvSpPr>
        <p:spPr>
          <a:xfrm>
            <a:off x="1413164" y="1514620"/>
            <a:ext cx="9144000" cy="3639271"/>
          </a:xfrm>
        </p:spPr>
        <p:txBody>
          <a:bodyPr/>
          <a:lstStyle/>
          <a:p>
            <a:pPr algn="just"/>
            <a:r>
              <a:rPr lang="en-US" b="1" dirty="0">
                <a:latin typeface="Times New Roman" panose="02020603050405020304" pitchFamily="18" charset="0"/>
                <a:cs typeface="Times New Roman" panose="02020603050405020304" pitchFamily="18" charset="0"/>
              </a:rPr>
              <a:t>The journey to SA is border crossing which has led to migrants developing further tactics to ease the way. </a:t>
            </a:r>
          </a:p>
          <a:p>
            <a:pPr algn="just"/>
            <a:endParaRPr lang="en-US" b="1" dirty="0"/>
          </a:p>
          <a:p>
            <a:pPr algn="just"/>
            <a:r>
              <a:rPr lang="en-US" b="1" dirty="0">
                <a:solidFill>
                  <a:srgbClr val="00B050"/>
                </a:solidFill>
              </a:rPr>
              <a:t>There are some informal travel brokers called “</a:t>
            </a:r>
            <a:r>
              <a:rPr lang="en-US" b="1" i="1" dirty="0" err="1">
                <a:solidFill>
                  <a:srgbClr val="00B050"/>
                </a:solidFill>
              </a:rPr>
              <a:t>Tindikere</a:t>
            </a:r>
            <a:r>
              <a:rPr lang="en-US" b="1" i="1" dirty="0">
                <a:solidFill>
                  <a:srgbClr val="00B050"/>
                </a:solidFill>
              </a:rPr>
              <a:t>”</a:t>
            </a:r>
            <a:r>
              <a:rPr lang="en-US" b="1" dirty="0">
                <a:solidFill>
                  <a:srgbClr val="00B050"/>
                </a:solidFill>
              </a:rPr>
              <a:t> both at the border gates and in the refugee camps, who assist them in crossing the borders in return for money.</a:t>
            </a:r>
            <a:r>
              <a:rPr lang="en-US" dirty="0"/>
              <a:t>  </a:t>
            </a:r>
            <a:r>
              <a:rPr lang="en-US" b="1" dirty="0">
                <a:solidFill>
                  <a:srgbClr val="00B050"/>
                </a:solidFill>
              </a:rPr>
              <a:t>“Truck and taxi drivers”</a:t>
            </a:r>
            <a:r>
              <a:rPr lang="en-US" dirty="0"/>
              <a:t> </a:t>
            </a:r>
            <a:r>
              <a:rPr lang="en-US" b="1" dirty="0">
                <a:latin typeface="Times New Roman" panose="02020603050405020304" pitchFamily="18" charset="0"/>
                <a:cs typeface="Times New Roman" panose="02020603050405020304" pitchFamily="18" charset="0"/>
              </a:rPr>
              <a:t>in return for money</a:t>
            </a:r>
          </a:p>
          <a:p>
            <a:pPr algn="just"/>
            <a:endParaRPr lang="en-US" b="1" dirty="0">
              <a:latin typeface="Times New Roman" panose="02020603050405020304" pitchFamily="18" charset="0"/>
              <a:cs typeface="Times New Roman" panose="02020603050405020304" pitchFamily="18" charset="0"/>
            </a:endParaRPr>
          </a:p>
          <a:p>
            <a:pPr algn="just"/>
            <a:endParaRPr lang="en-US" b="1" dirty="0">
              <a:solidFill>
                <a:srgbClr val="00B050"/>
              </a:solidFill>
              <a:latin typeface="Times New Roman" panose="02020603050405020304" pitchFamily="18" charset="0"/>
              <a:cs typeface="Times New Roman" panose="02020603050405020304" pitchFamily="18" charset="0"/>
            </a:endParaRPr>
          </a:p>
          <a:p>
            <a:pPr algn="just"/>
            <a:endParaRPr lang="en-US" b="1" dirty="0">
              <a:solidFill>
                <a:srgbClr val="00B050"/>
              </a:solidFill>
            </a:endParaRPr>
          </a:p>
          <a:p>
            <a:pPr algn="just"/>
            <a:endParaRPr lang="en-US" b="1" dirty="0">
              <a:solidFill>
                <a:srgbClr val="00B050"/>
              </a:solidFill>
            </a:endParaRPr>
          </a:p>
          <a:p>
            <a:pPr algn="just"/>
            <a:endParaRPr lang="en-US" b="1" dirty="0">
              <a:solidFill>
                <a:srgbClr val="00B050"/>
              </a:solidFill>
            </a:endParaRPr>
          </a:p>
          <a:p>
            <a:pPr algn="just"/>
            <a:endParaRPr lang="en-US" b="1" dirty="0">
              <a:solidFill>
                <a:srgbClr val="00B050"/>
              </a:solidFill>
            </a:endParaRPr>
          </a:p>
          <a:p>
            <a:pPr algn="just"/>
            <a:endParaRPr lang="en-US" b="1" dirty="0">
              <a:solidFill>
                <a:srgbClr val="00B050"/>
              </a:solidFill>
            </a:endParaRPr>
          </a:p>
          <a:p>
            <a:pPr algn="just"/>
            <a:endParaRPr lang="en-US" b="1" dirty="0">
              <a:solidFill>
                <a:srgbClr val="00B050"/>
              </a:solidFill>
              <a:latin typeface="Times New Roman" panose="02020603050405020304" pitchFamily="18" charset="0"/>
              <a:cs typeface="Times New Roman" panose="02020603050405020304" pitchFamily="18" charset="0"/>
            </a:endParaRPr>
          </a:p>
          <a:p>
            <a:pPr algn="just"/>
            <a:endParaRPr lang="en-Z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8428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26474"/>
            <a:ext cx="9144000" cy="1163782"/>
          </a:xfrm>
        </p:spPr>
        <p:txBody>
          <a:bodyPr>
            <a:normAutofit/>
          </a:bodyPr>
          <a:lstStyle/>
          <a:p>
            <a:r>
              <a:rPr lang="en-ZA" sz="3600" b="1" dirty="0">
                <a:solidFill>
                  <a:srgbClr val="0070C0"/>
                </a:solidFill>
              </a:rPr>
              <a:t>Experience in SA</a:t>
            </a:r>
          </a:p>
        </p:txBody>
      </p:sp>
      <p:sp>
        <p:nvSpPr>
          <p:cNvPr id="3" name="Subtitle 2"/>
          <p:cNvSpPr>
            <a:spLocks noGrp="1"/>
          </p:cNvSpPr>
          <p:nvPr>
            <p:ph type="subTitle" idx="1"/>
          </p:nvPr>
        </p:nvSpPr>
        <p:spPr>
          <a:xfrm>
            <a:off x="1524000" y="2142691"/>
            <a:ext cx="9144000" cy="4599854"/>
          </a:xfrm>
        </p:spPr>
        <p:txBody>
          <a:bodyPr>
            <a:normAutofit/>
          </a:bodyPr>
          <a:lstStyle/>
          <a:p>
            <a:pPr algn="just"/>
            <a:r>
              <a:rPr lang="en-ZA" sz="4000" b="1" dirty="0">
                <a:solidFill>
                  <a:srgbClr val="7030A0"/>
                </a:solidFill>
                <a:latin typeface="Times New Roman" panose="02020603050405020304" pitchFamily="18" charset="0"/>
                <a:cs typeface="Times New Roman" panose="02020603050405020304" pitchFamily="18" charset="0"/>
              </a:rPr>
              <a:t>                  Settling in SA</a:t>
            </a:r>
          </a:p>
          <a:p>
            <a:pPr algn="just"/>
            <a:r>
              <a:rPr lang="en-US" b="1" dirty="0">
                <a:solidFill>
                  <a:srgbClr val="00B050"/>
                </a:solidFill>
                <a:latin typeface="Times New Roman" panose="02020603050405020304" pitchFamily="18" charset="0"/>
                <a:cs typeface="Times New Roman" panose="02020603050405020304" pitchFamily="18" charset="0"/>
              </a:rPr>
              <a:t>Relationship can be either through ethnic line, religious or shaped by the social networks that go as far back as their previous knowledge of each other back at home. </a:t>
            </a:r>
          </a:p>
          <a:p>
            <a:pPr algn="just"/>
            <a:endParaRPr lang="en-US" b="1" dirty="0">
              <a:solidFill>
                <a:srgbClr val="00B050"/>
              </a:solidFill>
              <a:latin typeface="Times New Roman" panose="02020603050405020304" pitchFamily="18" charset="0"/>
              <a:cs typeface="Times New Roman" panose="02020603050405020304" pitchFamily="18" charset="0"/>
            </a:endParaRPr>
          </a:p>
          <a:p>
            <a:pPr algn="just"/>
            <a:r>
              <a:rPr lang="en-US" b="1" dirty="0">
                <a:solidFill>
                  <a:srgbClr val="00B050"/>
                </a:solidFill>
                <a:latin typeface="Times New Roman" panose="02020603050405020304" pitchFamily="18" charset="0"/>
                <a:cs typeface="Times New Roman" panose="02020603050405020304" pitchFamily="18" charset="0"/>
              </a:rPr>
              <a:t>In Durban,  have established a number of committees based on ethnic lines. These committees help new comers to find a way and establish themselves in the city. </a:t>
            </a:r>
            <a:endParaRPr lang="en-ZA" sz="4000" b="1"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6976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0800" y="383454"/>
            <a:ext cx="9144000" cy="743382"/>
          </a:xfrm>
        </p:spPr>
        <p:txBody>
          <a:bodyPr>
            <a:normAutofit/>
          </a:bodyPr>
          <a:lstStyle/>
          <a:p>
            <a:r>
              <a:rPr lang="en-ZA" sz="3200" b="1" dirty="0">
                <a:latin typeface="Times New Roman" panose="02020603050405020304" pitchFamily="18" charset="0"/>
                <a:cs typeface="Times New Roman" panose="02020603050405020304" pitchFamily="18" charset="0"/>
              </a:rPr>
              <a:t>Public institutions </a:t>
            </a:r>
          </a:p>
        </p:txBody>
      </p:sp>
      <p:sp>
        <p:nvSpPr>
          <p:cNvPr id="3" name="Subtitle 2"/>
          <p:cNvSpPr>
            <a:spLocks noGrp="1"/>
          </p:cNvSpPr>
          <p:nvPr>
            <p:ph type="subTitle" idx="1"/>
          </p:nvPr>
        </p:nvSpPr>
        <p:spPr>
          <a:xfrm>
            <a:off x="1551710" y="1413162"/>
            <a:ext cx="9144000" cy="5444838"/>
          </a:xfrm>
        </p:spPr>
        <p:txBody>
          <a:bodyPr>
            <a:normAutofit/>
          </a:bodyPr>
          <a:lstStyle/>
          <a:p>
            <a:pPr algn="just"/>
            <a:r>
              <a:rPr lang="en-US" b="1" dirty="0">
                <a:latin typeface="Times New Roman" panose="02020603050405020304" pitchFamily="18" charset="0"/>
                <a:cs typeface="Times New Roman" panose="02020603050405020304" pitchFamily="18" charset="0"/>
              </a:rPr>
              <a:t>Key government institutions such as the Department of Home Affairs (DHA), which is supposed to assist migrant </a:t>
            </a:r>
            <a:r>
              <a:rPr lang="en-US" b="1" dirty="0" err="1">
                <a:latin typeface="Times New Roman" panose="02020603050405020304" pitchFamily="18" charset="0"/>
                <a:cs typeface="Times New Roman" panose="02020603050405020304" pitchFamily="18" charset="0"/>
              </a:rPr>
              <a:t>labour</a:t>
            </a:r>
            <a:r>
              <a:rPr lang="en-US" b="1" dirty="0">
                <a:latin typeface="Times New Roman" panose="02020603050405020304" pitchFamily="18" charset="0"/>
                <a:cs typeface="Times New Roman" panose="02020603050405020304" pitchFamily="18" charset="0"/>
              </a:rPr>
              <a:t> and asylum seekers, are perceived to be playing a negative role in the management of migrants. </a:t>
            </a:r>
          </a:p>
          <a:p>
            <a:pPr algn="just"/>
            <a:endParaRPr lang="en-US" b="1" dirty="0">
              <a:latin typeface="Times New Roman" panose="02020603050405020304" pitchFamily="18" charset="0"/>
              <a:cs typeface="Times New Roman" panose="02020603050405020304" pitchFamily="18" charset="0"/>
            </a:endParaRPr>
          </a:p>
          <a:p>
            <a:pPr algn="just"/>
            <a:r>
              <a:rPr lang="en-US" b="1" dirty="0">
                <a:solidFill>
                  <a:srgbClr val="00B050"/>
                </a:solidFill>
                <a:latin typeface="Times New Roman" panose="02020603050405020304" pitchFamily="18" charset="0"/>
                <a:cs typeface="Times New Roman" panose="02020603050405020304" pitchFamily="18" charset="0"/>
              </a:rPr>
              <a:t>“When you arrive at Home Affairs, the first question that you are asked is why did you come to South Africa and when are you going back. It really upset me, to see the way people are treated at Home Affairs. They do not consider us as human beings. They insult us and when they give you a paper, they give a paper just for three month renewable. You cannot get job with that paper”</a:t>
            </a:r>
          </a:p>
          <a:p>
            <a:pPr algn="just"/>
            <a:endParaRPr lang="en-US" b="1" dirty="0">
              <a:solidFill>
                <a:srgbClr val="00B050"/>
              </a:solidFill>
              <a:latin typeface="Times New Roman" panose="02020603050405020304" pitchFamily="18" charset="0"/>
              <a:cs typeface="Times New Roman" panose="02020603050405020304" pitchFamily="18" charset="0"/>
            </a:endParaRPr>
          </a:p>
          <a:p>
            <a:pPr algn="just"/>
            <a:r>
              <a:rPr lang="en-US" b="1" dirty="0">
                <a:solidFill>
                  <a:srgbClr val="0070C0"/>
                </a:solidFill>
                <a:latin typeface="Times New Roman" panose="02020603050405020304" pitchFamily="18" charset="0"/>
                <a:cs typeface="Times New Roman" panose="02020603050405020304" pitchFamily="18" charset="0"/>
              </a:rPr>
              <a:t>Renewal of work permit (bureaucratic process)</a:t>
            </a:r>
          </a:p>
          <a:p>
            <a:pPr algn="just"/>
            <a:r>
              <a:rPr lang="en-US" b="1" dirty="0">
                <a:solidFill>
                  <a:srgbClr val="00B050"/>
                </a:solidFill>
                <a:latin typeface="Times New Roman" panose="02020603050405020304" pitchFamily="18" charset="0"/>
                <a:cs typeface="Times New Roman" panose="02020603050405020304" pitchFamily="18" charset="0"/>
              </a:rPr>
              <a:t>Financial institution </a:t>
            </a:r>
          </a:p>
          <a:p>
            <a:endParaRPr lang="en-ZA" dirty="0"/>
          </a:p>
        </p:txBody>
      </p:sp>
    </p:spTree>
    <p:extLst>
      <p:ext uri="{BB962C8B-B14F-4D97-AF65-F5344CB8AC3E}">
        <p14:creationId xmlns:p14="http://schemas.microsoft.com/office/powerpoint/2010/main" val="383954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32509"/>
            <a:ext cx="9144000" cy="6271491"/>
          </a:xfrm>
        </p:spPr>
        <p:txBody>
          <a:bodyPr>
            <a:normAutofit/>
          </a:bodyPr>
          <a:lstStyle/>
          <a:p>
            <a:pPr algn="just"/>
            <a:r>
              <a:rPr lang="en-US" b="1" dirty="0">
                <a:latin typeface="Times New Roman" panose="02020603050405020304" pitchFamily="18" charset="0"/>
                <a:cs typeface="Times New Roman" panose="02020603050405020304" pitchFamily="18" charset="0"/>
              </a:rPr>
              <a:t>Exploitation by local South Africans is another abuse that migrants have to endure as captured in the following response by one respondent,</a:t>
            </a:r>
          </a:p>
          <a:p>
            <a:pPr algn="just"/>
            <a:endParaRPr lang="en-US" b="1" dirty="0">
              <a:latin typeface="Times New Roman" panose="02020603050405020304" pitchFamily="18" charset="0"/>
              <a:cs typeface="Times New Roman" panose="02020603050405020304" pitchFamily="18" charset="0"/>
            </a:endParaRPr>
          </a:p>
          <a:p>
            <a:pPr algn="just"/>
            <a:r>
              <a:rPr lang="en-US" b="1" dirty="0">
                <a:solidFill>
                  <a:srgbClr val="00B050"/>
                </a:solidFill>
                <a:latin typeface="Times New Roman" panose="02020603050405020304" pitchFamily="18" charset="0"/>
                <a:cs typeface="Times New Roman" panose="02020603050405020304" pitchFamily="18" charset="0"/>
              </a:rPr>
              <a:t>“My brother we are slaves here, we do not only have chains in our necks, but we are not different from those slaves in the United States of America. Imagine, I’m a Pastor and have an Honors degree in economy from Belgium University and working as a car guard, where I earn R60 per day on regulated hours, from 8 am to 4pm and the boss comes and takes R25 from my R60 … that is for rape of my dignity. How much do I remain with? Just tell me my brother R45, R45? While I have to pay transport and my lunch, how much would I remain with? My brother we are slaves here. If I don’t report to work, even if I’m sick then I will be fired while they don’t pay me and just come to collect the little money that I begged from people in the parking lots”</a:t>
            </a:r>
            <a:endParaRPr lang="en-ZA" b="1"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87625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96291" y="230910"/>
            <a:ext cx="9107053" cy="849745"/>
          </a:xfrm>
        </p:spPr>
        <p:txBody>
          <a:bodyPr>
            <a:normAutofit/>
          </a:bodyPr>
          <a:lstStyle/>
          <a:p>
            <a:r>
              <a:rPr lang="en-ZA" sz="2400" b="1" dirty="0">
                <a:latin typeface="Times New Roman" panose="02020603050405020304" pitchFamily="18" charset="0"/>
                <a:cs typeface="Times New Roman" panose="02020603050405020304" pitchFamily="18" charset="0"/>
              </a:rPr>
              <a:t>Most of migrant are employed in exploitative Jobs. i.e. car guards, security guard</a:t>
            </a:r>
          </a:p>
        </p:txBody>
      </p:sp>
      <p:sp>
        <p:nvSpPr>
          <p:cNvPr id="3" name="Subtitle 2"/>
          <p:cNvSpPr>
            <a:spLocks noGrp="1"/>
          </p:cNvSpPr>
          <p:nvPr>
            <p:ph type="subTitle" idx="1"/>
          </p:nvPr>
        </p:nvSpPr>
        <p:spPr>
          <a:xfrm>
            <a:off x="1348510" y="1283853"/>
            <a:ext cx="9144000" cy="5495637"/>
          </a:xfrm>
        </p:spPr>
        <p:txBody>
          <a:bodyPr/>
          <a:lstStyle/>
          <a:p>
            <a:r>
              <a:rPr lang="en-ZA" b="1" dirty="0">
                <a:solidFill>
                  <a:srgbClr val="00B050"/>
                </a:solidFill>
                <a:latin typeface="Times New Roman" panose="02020603050405020304" pitchFamily="18" charset="0"/>
                <a:cs typeface="Times New Roman" panose="02020603050405020304" pitchFamily="18" charset="0"/>
              </a:rPr>
              <a:t>Self employment</a:t>
            </a:r>
          </a:p>
          <a:p>
            <a:r>
              <a:rPr lang="en-ZA" b="1" dirty="0">
                <a:latin typeface="Times New Roman" panose="02020603050405020304" pitchFamily="18" charset="0"/>
                <a:cs typeface="Times New Roman" panose="02020603050405020304" pitchFamily="18" charset="0"/>
              </a:rPr>
              <a:t>Hair dressing, street vending</a:t>
            </a:r>
          </a:p>
          <a:p>
            <a:endParaRPr lang="en-ZA" b="1" dirty="0">
              <a:latin typeface="Times New Roman" panose="02020603050405020304" pitchFamily="18" charset="0"/>
              <a:cs typeface="Times New Roman" panose="02020603050405020304" pitchFamily="18" charset="0"/>
            </a:endParaRPr>
          </a:p>
          <a:p>
            <a:r>
              <a:rPr lang="en-ZA" b="1" dirty="0"/>
              <a:t>Challenges faced: Obtaining permits</a:t>
            </a:r>
          </a:p>
          <a:p>
            <a:endParaRPr lang="en-ZA" b="1" dirty="0"/>
          </a:p>
          <a:p>
            <a:r>
              <a:rPr lang="en-ZA" b="1" dirty="0"/>
              <a:t>Harassment by city official and police</a:t>
            </a:r>
          </a:p>
          <a:p>
            <a:endParaRPr lang="en-ZA" b="1" dirty="0"/>
          </a:p>
          <a:p>
            <a:pPr algn="just"/>
            <a:r>
              <a:rPr lang="en-US" dirty="0">
                <a:solidFill>
                  <a:srgbClr val="00B050"/>
                </a:solidFill>
              </a:rPr>
              <a:t>“</a:t>
            </a:r>
            <a:r>
              <a:rPr lang="en-US" b="1" dirty="0">
                <a:solidFill>
                  <a:srgbClr val="00B050"/>
                </a:solidFill>
                <a:latin typeface="Times New Roman" panose="02020603050405020304" pitchFamily="18" charset="0"/>
                <a:cs typeface="Times New Roman" panose="02020603050405020304" pitchFamily="18" charset="0"/>
              </a:rPr>
              <a:t>Every time, the police comes here and asks us paper, if we shown them this paper, they tell us that we are not allowed to work here and they take our belongings. And they say that we are making the town dirty. Some time they come here and ask us to cut their hair for free. We can not refuse, if you refuse they will come back next time and harass us”</a:t>
            </a:r>
            <a:endParaRPr lang="en-ZA" b="1"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4731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11164"/>
            <a:ext cx="9144000" cy="2452110"/>
          </a:xfrm>
        </p:spPr>
        <p:txBody>
          <a:bodyPr>
            <a:normAutofit/>
          </a:bodyPr>
          <a:lstStyle/>
          <a:p>
            <a:pPr algn="just"/>
            <a:r>
              <a:rPr lang="en-US" sz="2400" b="1" dirty="0">
                <a:latin typeface="Times New Roman" panose="02020603050405020304" pitchFamily="18" charset="0"/>
                <a:cs typeface="Times New Roman" panose="02020603050405020304" pitchFamily="18" charset="0"/>
              </a:rPr>
              <a:t>Despite being self employed, most of them experience difficulties in accessing banking facilities. They cannot even generate enough income to send money back home to their families. Banks dealing with transactions do not allow them to send money as they claim that they need to produce proof as to where they got the money from, and a valid identity document ignoring the fact that some refugees rely on informal jobs for living.</a:t>
            </a:r>
            <a:endParaRPr lang="en-ZA" sz="24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440873" y="3130984"/>
            <a:ext cx="9144000" cy="3620798"/>
          </a:xfrm>
        </p:spPr>
        <p:txBody>
          <a:bodyPr/>
          <a:lstStyle/>
          <a:p>
            <a:pPr algn="just"/>
            <a:r>
              <a:rPr lang="en-ZA" b="1" dirty="0">
                <a:latin typeface="Times New Roman" panose="02020603050405020304" pitchFamily="18" charset="0"/>
                <a:cs typeface="Times New Roman" panose="02020603050405020304" pitchFamily="18" charset="0"/>
              </a:rPr>
              <a:t>Xenophobia and Racism</a:t>
            </a:r>
          </a:p>
          <a:p>
            <a:pPr algn="just"/>
            <a:r>
              <a:rPr lang="en-ZA" b="1" dirty="0">
                <a:solidFill>
                  <a:srgbClr val="00B050"/>
                </a:solidFill>
                <a:latin typeface="Times New Roman" panose="02020603050405020304" pitchFamily="18" charset="0"/>
                <a:cs typeface="Times New Roman" panose="02020603050405020304" pitchFamily="18" charset="0"/>
              </a:rPr>
              <a:t>Most of participants reported to have experience one or both xenophobia and Racism</a:t>
            </a:r>
          </a:p>
          <a:p>
            <a:pPr algn="just"/>
            <a:endParaRPr lang="en-ZA" b="1" dirty="0">
              <a:solidFill>
                <a:srgbClr val="00B050"/>
              </a:solidFill>
              <a:latin typeface="Times New Roman" panose="02020603050405020304" pitchFamily="18" charset="0"/>
              <a:cs typeface="Times New Roman" panose="02020603050405020304" pitchFamily="18" charset="0"/>
            </a:endParaRPr>
          </a:p>
          <a:p>
            <a:pPr algn="just"/>
            <a:r>
              <a:rPr lang="en-ZA" b="1" dirty="0">
                <a:solidFill>
                  <a:srgbClr val="00B050"/>
                </a:solidFill>
                <a:latin typeface="Times New Roman" panose="02020603050405020304" pitchFamily="18" charset="0"/>
                <a:cs typeface="Times New Roman" panose="02020603050405020304" pitchFamily="18" charset="0"/>
              </a:rPr>
              <a:t>i.e. derogative words, labour conditions (exploitation)</a:t>
            </a:r>
          </a:p>
          <a:p>
            <a:pPr algn="just"/>
            <a:endParaRPr lang="en-ZA" b="1"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17830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421</TotalTime>
  <Words>1264</Words>
  <Application>Microsoft Office PowerPoint</Application>
  <PresentationFormat>Widescreen</PresentationFormat>
  <Paragraphs>90</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Times New Roman</vt:lpstr>
      <vt:lpstr>Office Theme</vt:lpstr>
      <vt:lpstr>    Joseph Rudigi Rukema  University of KwaZulu-Natal   The global threats of xenophobia and Racism </vt:lpstr>
      <vt:lpstr>xenophobia and Racism</vt:lpstr>
      <vt:lpstr>Factors attracting labour migrant and asylum seekers to SA </vt:lpstr>
      <vt:lpstr>Exploitation in the journey </vt:lpstr>
      <vt:lpstr>Experience in SA</vt:lpstr>
      <vt:lpstr>Public institutions </vt:lpstr>
      <vt:lpstr>PowerPoint Presentation</vt:lpstr>
      <vt:lpstr>Most of migrant are employed in exploitative Jobs. i.e. car guards, security guard</vt:lpstr>
      <vt:lpstr>Despite being self employed, most of them experience difficulties in accessing banking facilities. They cannot even generate enough income to send money back home to their families. Banks dealing with transactions do not allow them to send money as they claim that they need to produce proof as to where they got the money from, and a valid identity document ignoring the fact that some refugees rely on informal jobs for living.</vt:lpstr>
      <vt:lpstr>SELF EXCLUSION</vt:lpstr>
      <vt:lpstr>Need for empowerment </vt:lpstr>
      <vt:lpstr>Labour organisations</vt:lpstr>
      <vt:lpstr>Personal contribution</vt:lpstr>
      <vt:lpstr>Regional conference on Peace Building in the Great Lakes Region September 2015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global threats of xenophobia and Racism</dc:title>
  <dc:creator>Rudigi Rukema Joseph</dc:creator>
  <cp:lastModifiedBy>Solidarity Center</cp:lastModifiedBy>
  <cp:revision>30</cp:revision>
  <dcterms:created xsi:type="dcterms:W3CDTF">2017-01-25T04:45:18Z</dcterms:created>
  <dcterms:modified xsi:type="dcterms:W3CDTF">2017-01-25T12:53:56Z</dcterms:modified>
</cp:coreProperties>
</file>